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DC5E1-5D75-4043-B8F0-9C1EBB7B2DF1}" type="datetimeFigureOut">
              <a:rPr lang="sk-SK" smtClean="0"/>
              <a:t>7. 1. 2024</a:t>
            </a:fld>
            <a:endParaRPr lang="sk-SK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AA719C-3E33-4DD7-9BD6-A60898A696B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85342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AA719C-3E33-4DD7-9BD6-A60898A696BB}" type="slidenum">
              <a:rPr lang="sk-SK" smtClean="0"/>
              <a:t>1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17461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D24C55F-2AFF-E1A9-2179-FC75DF29A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A042B2D-FDE1-0D0B-2140-382E5C9E1F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F31E64D9-C3CD-EEE2-4D35-2145AF01B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8E19-E043-4264-88E7-E30B0BF52D01}" type="datetime1">
              <a:rPr lang="sk-SK" smtClean="0"/>
              <a:t>7. 1. 2024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68B2A00D-0189-4D82-3FED-92AFCD211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9EC91FD6-4A0B-8EA5-C694-D7B8B05A7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868692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7F26EBF-2C78-6CBB-1D4A-29184B57E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BFA36FAA-E9DB-5F6B-B26B-98C27AA95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A4D68D3-AB28-E4AC-B692-AA5E7231F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66F-4B77-4F04-884F-5CCE5A258F94}" type="datetime1">
              <a:rPr lang="sk-SK" smtClean="0"/>
              <a:t>7. 1. 2024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2530D407-B24B-995B-E7B7-7BBAF47F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40440047-41C1-AE6B-B8A1-1FE5BB687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251296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5E5AC395-E87C-D5BC-D984-52BD0209FA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BBDDC11F-9A94-C155-9D0A-1EA47996E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82440A85-0D01-7F55-DA2A-D85A42F6F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AFEE4-FB36-4EFE-A91A-D52FF3C9E152}" type="datetime1">
              <a:rPr lang="sk-SK" smtClean="0"/>
              <a:t>7. 1. 2024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B4DE5E96-676D-0B27-2129-089E16C2B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703547B4-E66B-5D4C-26AF-A54FADC67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8784215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2A9E99-BE09-C4C0-17F0-A0FB049FB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46A4E61-93BE-DC85-05F3-9C20E564C4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C7E351BE-9B52-DEE7-CFC0-03381492D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73FA2-EF3B-4AEC-91F8-4EB3EFA2F8B9}" type="datetime1">
              <a:rPr lang="sk-SK" smtClean="0"/>
              <a:t>7. 1. 2024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DFF8518C-2886-20F9-6B44-173AAEBF2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62FA50A8-63C8-5992-1C28-99773CDB0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75849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1C05063-1E3A-61FC-82D1-AE7F850F1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6870A0D5-917E-A39B-7C3D-DB5DB8296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B86216C0-67FD-7A58-ACDD-EACB9CF8B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16C2-F89F-409C-AE00-345774D05B27}" type="datetime1">
              <a:rPr lang="sk-SK" smtClean="0"/>
              <a:t>7. 1. 2024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F135C5F6-EE72-8A8F-B7AE-31C946D34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21D84A36-4FBD-0CED-6BED-D205977E9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91365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8B021BB-4440-B5C4-B9B0-471B6173A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6B53619-5B90-044C-9ACF-C13D2430F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36DCCAE-805C-2D2D-D54A-355C63396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F5D7-6A97-432E-9CE9-15C09F7BEA11}" type="datetime1">
              <a:rPr lang="sk-SK" smtClean="0"/>
              <a:t>7. 1. 2024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E64F3983-6B32-E31E-5A2A-5173A7230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C8AB67EE-7F3A-3D19-1E28-E28CE1E5D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88242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675D52-07AA-D805-BF6D-54B8D9F3B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43BC1AB3-3118-3872-5183-E8343BE92E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66D5EC4C-F564-A794-0D61-E6A14F3F6E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0C3E07F4-6B67-F118-8197-44EA6480E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DEFEE-92BE-488A-AF02-D40FC42BAB88}" type="datetime1">
              <a:rPr lang="sk-SK" smtClean="0"/>
              <a:t>7. 1. 2024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FFF0E977-A1C5-6257-4C58-309D2A96F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B55434DC-310B-A4E2-CB83-660E26EB8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95997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DCD6674-578E-43EE-1FB9-93EE7F6F0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8390163-88AA-EEBA-C564-CA2FA7B71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78916BB9-BED4-B804-0CDB-B8394230AF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39917370-4664-53DF-FD86-CF390306A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24DCE07E-C62A-4238-A9AE-68144F2A7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7A4625B8-2DBC-E1BD-3D2A-EAF10CEA2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F25A5-EAE6-471A-899A-A026B8832336}" type="datetime1">
              <a:rPr lang="sk-SK" smtClean="0"/>
              <a:t>7. 1. 2024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755995BE-1D91-59FE-679C-085BC9A2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F0C4EAAB-2174-D4EA-2142-8F15ECB2E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07440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1F1FAF2-07D6-4083-E8F4-E33E659D2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10B59728-45E6-2E42-A331-6A859413F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D136-A5F6-46DC-B02E-3A7E8972D2A0}" type="datetime1">
              <a:rPr lang="sk-SK" smtClean="0"/>
              <a:t>7. 1. 2024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77B25A4E-EA13-9387-EB04-45B22DD70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2E4E80F1-25AD-8B3D-5853-8CB895FB3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96543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22EE16C1-4D0C-81AE-1E7B-4E33DDC02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08421-D9CD-4540-9720-2EAC871A86AC}" type="datetime1">
              <a:rPr lang="sk-SK" smtClean="0"/>
              <a:t>7. 1. 2024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7EF09FC2-0745-54F9-56EB-1138A5756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37200C0B-3819-6557-E4BB-3E05DB07F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08208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074602A-E893-A87A-FDAA-5B9EE9879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5C18749E-F3CB-AD52-EC09-B7673240E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12167BA1-9BBB-1A23-6840-2361FD5154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9DCCC5A6-4CED-9C71-94AB-2C3E8DA57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1AA95-F960-4629-9353-2050B4D07E9A}" type="datetime1">
              <a:rPr lang="sk-SK" smtClean="0"/>
              <a:t>7. 1. 2024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6C504CB1-00FB-4474-07B1-0527B16B0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1901198E-ADB3-CCAF-947A-5C415E7C9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15215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B04FDB3-62B7-2D07-3897-6748566C6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4FCECB35-7913-827F-75AB-2DE17E9F26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101EAC12-3434-00FD-C89F-EE17EEEBFB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22CFFBA6-952A-C9CA-8871-1541942C1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D831-9DFF-4E54-9D5C-39549B35B0F1}" type="datetime1">
              <a:rPr lang="sk-SK" smtClean="0"/>
              <a:t>7. 1. 2024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0311FA68-95AB-4A90-9EFD-53F01F926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5A9E8024-2EB5-0F8D-784B-D617C7969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01124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93293115-8D41-E067-A932-6D3022ABB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94622A0-0A2E-4708-687C-2EE7DA30C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850D4A1F-BB6C-7405-7148-D89E403FA1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FCEA2-47DC-499B-98BF-E03E2E743438}" type="datetime1">
              <a:rPr lang="sk-SK" smtClean="0"/>
              <a:t>7. 1. 2024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2CC79AE7-ACB4-1C87-3120-D4DE0403DB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6E88B988-0BC9-E74B-EFC4-5E1777EFD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20C96-1869-4E27-AB5E-C989FA0D3B0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99393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ázok 4" descr="Obrázok, na ktorom je snímka obrazovky, počítačová myš, text, vnútri&#10;&#10;Automaticky generovaný popis">
            <a:extLst>
              <a:ext uri="{FF2B5EF4-FFF2-40B4-BE49-F238E27FC236}">
                <a16:creationId xmlns:a16="http://schemas.microsoft.com/office/drawing/2014/main" id="{E1BDBCA9-D0CB-23DB-B283-23BB4437D1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67" r="9089" b="851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12BAC13-0DC8-CBFA-CC1B-BE0A989DBD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2404982"/>
          </a:xfrm>
        </p:spPr>
        <p:txBody>
          <a:bodyPr anchor="b">
            <a:normAutofit/>
          </a:bodyPr>
          <a:lstStyle/>
          <a:p>
            <a:pPr algn="l"/>
            <a:r>
              <a:rPr lang="sk-SK" sz="4800" b="1" dirty="0">
                <a:solidFill>
                  <a:schemeClr val="bg1"/>
                </a:solidFill>
              </a:rPr>
              <a:t>3D CAD Mouse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Obrázok 10" descr="Obrázok, na ktorom je text, písmo, grafika, logo&#10;&#10;Automaticky generovaný popis">
            <a:extLst>
              <a:ext uri="{FF2B5EF4-FFF2-40B4-BE49-F238E27FC236}">
                <a16:creationId xmlns:a16="http://schemas.microsoft.com/office/drawing/2014/main" id="{E8A0A369-2F54-9C3D-709E-1FF72255A7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7939" y="5892272"/>
            <a:ext cx="2334061" cy="965718"/>
          </a:xfrm>
          <a:prstGeom prst="rect">
            <a:avLst/>
          </a:prstGeom>
        </p:spPr>
      </p:pic>
      <p:sp>
        <p:nvSpPr>
          <p:cNvPr id="13" name="BlokTextu 12">
            <a:extLst>
              <a:ext uri="{FF2B5EF4-FFF2-40B4-BE49-F238E27FC236}">
                <a16:creationId xmlns:a16="http://schemas.microsoft.com/office/drawing/2014/main" id="{41D80626-D729-AA2D-43DF-79FF1D245607}"/>
              </a:ext>
            </a:extLst>
          </p:cNvPr>
          <p:cNvSpPr txBox="1"/>
          <p:nvPr/>
        </p:nvSpPr>
        <p:spPr>
          <a:xfrm>
            <a:off x="477981" y="5909151"/>
            <a:ext cx="3527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>
                <a:solidFill>
                  <a:schemeClr val="bg1"/>
                </a:solidFill>
              </a:rPr>
              <a:t>Timotej </a:t>
            </a:r>
            <a:r>
              <a:rPr lang="sk-SK" dirty="0" err="1">
                <a:solidFill>
                  <a:schemeClr val="bg1"/>
                </a:solidFill>
              </a:rPr>
              <a:t>Polc</a:t>
            </a:r>
            <a:r>
              <a:rPr lang="sk-SK" dirty="0">
                <a:solidFill>
                  <a:schemeClr val="bg1"/>
                </a:solidFill>
              </a:rPr>
              <a:t>, Maroš Kocúr, Eduard </a:t>
            </a:r>
            <a:r>
              <a:rPr lang="sk-SK" dirty="0" err="1">
                <a:solidFill>
                  <a:schemeClr val="bg1"/>
                </a:solidFill>
              </a:rPr>
              <a:t>Zelenay</a:t>
            </a:r>
            <a:r>
              <a:rPr lang="sk-SK" dirty="0">
                <a:solidFill>
                  <a:schemeClr val="bg1"/>
                </a:solidFill>
              </a:rPr>
              <a:t>, Erik </a:t>
            </a:r>
            <a:r>
              <a:rPr lang="sk-SK" dirty="0" err="1">
                <a:solidFill>
                  <a:schemeClr val="bg1"/>
                </a:solidFill>
              </a:rPr>
              <a:t>Môcik</a:t>
            </a:r>
            <a:endParaRPr lang="sk-S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0568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eľa otáznikov na čiernom pozadí">
            <a:extLst>
              <a:ext uri="{FF2B5EF4-FFF2-40B4-BE49-F238E27FC236}">
                <a16:creationId xmlns:a16="http://schemas.microsoft.com/office/drawing/2014/main" id="{A0E0518A-420C-E1F9-FE42-9701C49BA7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0B374C28-46C5-33BF-7706-505D8B92F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O </a:t>
            </a:r>
            <a:r>
              <a:rPr lang="en-US" sz="5400" b="1" dirty="0" err="1">
                <a:solidFill>
                  <a:schemeClr val="bg1"/>
                </a:solidFill>
              </a:rPr>
              <a:t>projekte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33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71877095-AC8D-0334-BA72-51790CCE7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04446"/>
            <a:ext cx="10515600" cy="417689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>
                <a:solidFill>
                  <a:schemeClr val="bg1"/>
                </a:solidFill>
              </a:rPr>
              <a:t>Cieľom je pomôcť návrhárom CAD vytvoriť si vlastnú 3D DIY myš za dostupnejšiu cenu</a:t>
            </a:r>
          </a:p>
          <a:p>
            <a:r>
              <a:rPr lang="en-US" sz="2200">
                <a:solidFill>
                  <a:schemeClr val="bg1"/>
                </a:solidFill>
              </a:rPr>
              <a:t>Zvyšuje rýchlosť modelovania v porovnaní s klasickou 2D myšou</a:t>
            </a:r>
          </a:p>
          <a:p>
            <a:r>
              <a:rPr lang="en-US" sz="2200">
                <a:solidFill>
                  <a:schemeClr val="bg1"/>
                </a:solidFill>
              </a:rPr>
              <a:t>Využíva mikrokontrolér STM32F303K8 a 3D magnetický senzor TLV493D</a:t>
            </a:r>
          </a:p>
          <a:p>
            <a:r>
              <a:rPr lang="en-US" sz="2200">
                <a:solidFill>
                  <a:schemeClr val="bg1"/>
                </a:solidFill>
              </a:rPr>
              <a:t>Znižuje počet potrebných pohybov pre operácie ako je rotácia objektu</a:t>
            </a:r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D6CEF139-B4E6-1E48-1FB9-43B43114C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510078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brázok 6" descr="Obrázok, na ktorom je okruh, elektronika, elektrinžinierstvo, elektronická súčiastka&#10;&#10;Automaticky generovaný popis">
            <a:extLst>
              <a:ext uri="{FF2B5EF4-FFF2-40B4-BE49-F238E27FC236}">
                <a16:creationId xmlns:a16="http://schemas.microsoft.com/office/drawing/2014/main" id="{BA3A7D7B-C495-759C-CE8D-DA9DEAC92D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F3592112-13E1-5DC1-A646-C7BB2CD1E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65862"/>
            <a:ext cx="605295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000" b="1" dirty="0" err="1">
                <a:ln w="22225">
                  <a:solidFill>
                    <a:srgbClr val="FFFFFF"/>
                  </a:solidFill>
                </a:ln>
                <a:noFill/>
              </a:rPr>
              <a:t>Kľúčové</a:t>
            </a:r>
            <a:r>
              <a:rPr lang="en-US" sz="8000" b="1" dirty="0">
                <a:ln w="22225">
                  <a:solidFill>
                    <a:srgbClr val="FFFFFF"/>
                  </a:solidFill>
                </a:ln>
                <a:noFill/>
              </a:rPr>
              <a:t> </a:t>
            </a:r>
            <a:r>
              <a:rPr lang="en-US" sz="8000" b="1" dirty="0" err="1">
                <a:ln w="22225">
                  <a:solidFill>
                    <a:srgbClr val="FFFFFF"/>
                  </a:solidFill>
                </a:ln>
                <a:noFill/>
              </a:rPr>
              <a:t>komponenty</a:t>
            </a:r>
            <a:endParaRPr lang="en-US" sz="8000" b="1" dirty="0">
              <a:ln w="22225">
                <a:solidFill>
                  <a:srgbClr val="FFFFFF"/>
                </a:solidFill>
              </a:ln>
              <a:noFill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819C94A3-B728-C2FA-84DB-352CBEFD8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34641" y="1065862"/>
            <a:ext cx="3860002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Mikrokontrolér: STM32F303K8</a:t>
            </a:r>
          </a:p>
          <a:p>
            <a:r>
              <a:rPr lang="en-US" sz="2000">
                <a:solidFill>
                  <a:srgbClr val="FFFFFF"/>
                </a:solidFill>
              </a:rPr>
              <a:t>3-osový magnetometer: TLV493D</a:t>
            </a:r>
          </a:p>
          <a:p>
            <a:r>
              <a:rPr lang="en-US" sz="2000">
                <a:solidFill>
                  <a:srgbClr val="FFFFFF"/>
                </a:solidFill>
              </a:rPr>
              <a:t>Flash pamäť: W25Q32</a:t>
            </a:r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5FDB1C8B-73B1-0DAC-5571-87AB843A1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9393557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Obrázok 4" descr="Obrázok, na ktorom je elektronika, otočný tanier&#10;&#10;Automaticky generovaný popis">
            <a:extLst>
              <a:ext uri="{FF2B5EF4-FFF2-40B4-BE49-F238E27FC236}">
                <a16:creationId xmlns:a16="http://schemas.microsoft.com/office/drawing/2014/main" id="{4B666E64-8FE5-BF8B-9BA3-31600BEC5D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86" r="1" b="30181"/>
          <a:stretch/>
        </p:blipFill>
        <p:spPr>
          <a:xfrm>
            <a:off x="626590" y="317578"/>
            <a:ext cx="10851111" cy="3508437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Nadpis 1">
            <a:extLst>
              <a:ext uri="{FF2B5EF4-FFF2-40B4-BE49-F238E27FC236}">
                <a16:creationId xmlns:a16="http://schemas.microsoft.com/office/drawing/2014/main" id="{5797ED8F-E989-9FB1-6B9B-96401CB2C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>
                <a:ln w="22225">
                  <a:solidFill>
                    <a:srgbClr val="FFFFFF"/>
                  </a:solidFill>
                </a:ln>
                <a:solidFill>
                  <a:schemeClr val="bg1"/>
                </a:solidFill>
              </a:rPr>
              <a:t>TLV493D - 3D </a:t>
            </a:r>
            <a:r>
              <a:rPr lang="en-US" sz="4800" dirty="0" err="1">
                <a:ln w="22225">
                  <a:solidFill>
                    <a:srgbClr val="FFFFFF"/>
                  </a:solidFill>
                </a:ln>
                <a:solidFill>
                  <a:schemeClr val="bg1"/>
                </a:solidFill>
              </a:rPr>
              <a:t>Magnetický</a:t>
            </a:r>
            <a:r>
              <a:rPr lang="en-US" sz="4800" dirty="0">
                <a:ln w="22225">
                  <a:solidFill>
                    <a:srgbClr val="FFFFFF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sz="4800" dirty="0" err="1">
                <a:ln w="22225">
                  <a:solidFill>
                    <a:srgbClr val="FFFFFF"/>
                  </a:solidFill>
                </a:ln>
                <a:solidFill>
                  <a:schemeClr val="bg1"/>
                </a:solidFill>
              </a:rPr>
              <a:t>Senzor</a:t>
            </a:r>
            <a:endParaRPr lang="en-US" sz="4800" dirty="0">
              <a:ln w="22225">
                <a:solidFill>
                  <a:srgbClr val="FFFFFF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75CF60A-00CB-2E10-AFD3-30C1A1EA0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080" y="4018143"/>
            <a:ext cx="5674105" cy="212959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Detekuje hustotu magnetického toku v troch smeroch</a:t>
            </a:r>
          </a:p>
          <a:p>
            <a:r>
              <a:rPr lang="en-US" sz="1800">
                <a:solidFill>
                  <a:schemeClr val="bg1"/>
                </a:solidFill>
              </a:rPr>
              <a:t>Používa laterálne a vertikálne Hall platničky</a:t>
            </a:r>
          </a:p>
          <a:p>
            <a:r>
              <a:rPr lang="en-US" sz="1800">
                <a:solidFill>
                  <a:schemeClr val="bg1"/>
                </a:solidFill>
              </a:rPr>
              <a:t>Komunikuje s MCU cez I2C</a:t>
            </a:r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44A450B7-7223-0189-F2B2-392B35F15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55743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Obrázok 4" descr="Obrázok, na ktorom je text, elektronika, okruh, elektrinžinierstvo&#10;&#10;Automaticky generovaný popis">
            <a:extLst>
              <a:ext uri="{FF2B5EF4-FFF2-40B4-BE49-F238E27FC236}">
                <a16:creationId xmlns:a16="http://schemas.microsoft.com/office/drawing/2014/main" id="{F4C576BE-B30D-4C28-FC53-C72E703A2D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97" r="1" b="40371"/>
          <a:stretch/>
        </p:blipFill>
        <p:spPr>
          <a:xfrm>
            <a:off x="626590" y="317578"/>
            <a:ext cx="10851111" cy="3508437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Nadpis 1">
            <a:extLst>
              <a:ext uri="{FF2B5EF4-FFF2-40B4-BE49-F238E27FC236}">
                <a16:creationId xmlns:a16="http://schemas.microsoft.com/office/drawing/2014/main" id="{74A23B9C-A9E5-AE20-E835-07A0B0F5B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W25Q32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B58CA4A-4468-5371-A681-9B41B7B08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080" y="4018143"/>
            <a:ext cx="5674105" cy="212959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/>
            <a:r>
              <a:rPr lang="en-US" sz="1800" dirty="0" err="1">
                <a:solidFill>
                  <a:schemeClr val="bg1"/>
                </a:solidFill>
              </a:rPr>
              <a:t>Externá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sériová</a:t>
            </a:r>
            <a:r>
              <a:rPr lang="en-US" sz="1800" dirty="0">
                <a:solidFill>
                  <a:schemeClr val="bg1"/>
                </a:solidFill>
              </a:rPr>
              <a:t> flash </a:t>
            </a:r>
            <a:r>
              <a:rPr lang="en-US" sz="1800" dirty="0" err="1">
                <a:solidFill>
                  <a:schemeClr val="bg1"/>
                </a:solidFill>
              </a:rPr>
              <a:t>pamäť</a:t>
            </a:r>
            <a:r>
              <a:rPr lang="en-US" sz="1800" dirty="0">
                <a:solidFill>
                  <a:schemeClr val="bg1"/>
                </a:solidFill>
              </a:rPr>
              <a:t> W25Q32 </a:t>
            </a:r>
            <a:r>
              <a:rPr lang="en-US" sz="1800" dirty="0" err="1">
                <a:solidFill>
                  <a:schemeClr val="bg1"/>
                </a:solidFill>
              </a:rPr>
              <a:t>slúži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ako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úložisko</a:t>
            </a:r>
            <a:r>
              <a:rPr lang="en-US" sz="1800" dirty="0">
                <a:solidFill>
                  <a:schemeClr val="bg1"/>
                </a:solidFill>
              </a:rPr>
              <a:t> pre </a:t>
            </a:r>
            <a:r>
              <a:rPr lang="en-US" sz="1800" dirty="0" err="1">
                <a:solidFill>
                  <a:schemeClr val="bg1"/>
                </a:solidFill>
              </a:rPr>
              <a:t>nastavenia</a:t>
            </a:r>
            <a:r>
              <a:rPr lang="en-US" sz="1800" dirty="0">
                <a:solidFill>
                  <a:schemeClr val="bg1"/>
                </a:solidFill>
              </a:rPr>
              <a:t> DPI </a:t>
            </a:r>
            <a:r>
              <a:rPr lang="en-US" sz="1800" dirty="0" err="1">
                <a:solidFill>
                  <a:schemeClr val="bg1"/>
                </a:solidFill>
              </a:rPr>
              <a:t>užívateľa</a:t>
            </a:r>
            <a:r>
              <a:rPr lang="en-US" sz="1800" dirty="0">
                <a:solidFill>
                  <a:schemeClr val="bg1"/>
                </a:solidFill>
              </a:rPr>
              <a:t> a </a:t>
            </a:r>
            <a:r>
              <a:rPr lang="en-US" sz="1800" dirty="0" err="1">
                <a:solidFill>
                  <a:schemeClr val="bg1"/>
                </a:solidFill>
              </a:rPr>
              <a:t>akčné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tlačidlá</a:t>
            </a:r>
            <a:r>
              <a:rPr lang="en-US" sz="1800" dirty="0">
                <a:solidFill>
                  <a:schemeClr val="bg1"/>
                </a:solidFill>
              </a:rPr>
              <a:t>.</a:t>
            </a:r>
          </a:p>
          <a:p>
            <a:pPr marL="0"/>
            <a:r>
              <a:rPr lang="en-US" sz="1800" dirty="0">
                <a:solidFill>
                  <a:schemeClr val="bg1"/>
                </a:solidFill>
              </a:rPr>
              <a:t> W25Q32 </a:t>
            </a:r>
            <a:r>
              <a:rPr lang="en-US" sz="1800" dirty="0" err="1">
                <a:solidFill>
                  <a:schemeClr val="bg1"/>
                </a:solidFill>
              </a:rPr>
              <a:t>podporuje</a:t>
            </a:r>
            <a:r>
              <a:rPr lang="en-US" sz="1800" dirty="0">
                <a:solidFill>
                  <a:schemeClr val="bg1"/>
                </a:solidFill>
              </a:rPr>
              <a:t> SPI </a:t>
            </a:r>
            <a:r>
              <a:rPr lang="en-US" sz="1800" dirty="0" err="1">
                <a:solidFill>
                  <a:schemeClr val="bg1"/>
                </a:solidFill>
              </a:rPr>
              <a:t>protokol</a:t>
            </a:r>
            <a:r>
              <a:rPr lang="en-US" sz="1800" dirty="0">
                <a:solidFill>
                  <a:schemeClr val="bg1"/>
                </a:solidFill>
              </a:rPr>
              <a:t> pre </a:t>
            </a:r>
            <a:r>
              <a:rPr lang="en-US" sz="1800" dirty="0" err="1">
                <a:solidFill>
                  <a:schemeClr val="bg1"/>
                </a:solidFill>
              </a:rPr>
              <a:t>komunikáciu</a:t>
            </a:r>
            <a:r>
              <a:rPr lang="en-US" sz="1800" dirty="0">
                <a:solidFill>
                  <a:schemeClr val="bg1"/>
                </a:solidFill>
              </a:rPr>
              <a:t> s MCU.</a:t>
            </a:r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0C89366D-189F-28E6-EA88-E3742FF7C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56927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F53385BC-202E-099A-90DF-6C9A2840D3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79" r="9089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E70CCE7E-ED07-0236-4CC4-B1FA24272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 err="1">
                <a:solidFill>
                  <a:schemeClr val="bg1"/>
                </a:solidFill>
              </a:rPr>
              <a:t>Komunikácia</a:t>
            </a:r>
            <a:r>
              <a:rPr lang="en-US" sz="4800" b="1" dirty="0">
                <a:solidFill>
                  <a:schemeClr val="bg1"/>
                </a:solidFill>
              </a:rPr>
              <a:t> s </a:t>
            </a:r>
            <a:r>
              <a:rPr lang="en-US" sz="4800" b="1" dirty="0" err="1">
                <a:solidFill>
                  <a:schemeClr val="bg1"/>
                </a:solidFill>
              </a:rPr>
              <a:t>počítačom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AF86A0C-F723-2242-D0EA-C617B067A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solidFill>
                  <a:schemeClr val="bg1"/>
                </a:solidFill>
              </a:rPr>
              <a:t>Zabezpečen</a:t>
            </a:r>
            <a:r>
              <a:rPr lang="sk-SK" sz="2000" dirty="0">
                <a:solidFill>
                  <a:schemeClr val="bg1"/>
                </a:solidFill>
              </a:rPr>
              <a:t>á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pomocou</a:t>
            </a:r>
            <a:r>
              <a:rPr lang="en-US" sz="2000" dirty="0">
                <a:solidFill>
                  <a:schemeClr val="bg1"/>
                </a:solidFill>
              </a:rPr>
              <a:t> 3D </a:t>
            </a:r>
            <a:r>
              <a:rPr lang="en-US" sz="2000" dirty="0" err="1">
                <a:solidFill>
                  <a:schemeClr val="bg1"/>
                </a:solidFill>
              </a:rPr>
              <a:t>skriptu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dirty="0" err="1">
                <a:solidFill>
                  <a:schemeClr val="bg1"/>
                </a:solidFill>
              </a:rPr>
              <a:t>ktorý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komunikuje</a:t>
            </a:r>
            <a:r>
              <a:rPr lang="en-US" sz="2000" dirty="0">
                <a:solidFill>
                  <a:schemeClr val="bg1"/>
                </a:solidFill>
              </a:rPr>
              <a:t> s </a:t>
            </a:r>
            <a:r>
              <a:rPr lang="en-US" sz="2000" dirty="0" err="1">
                <a:solidFill>
                  <a:schemeClr val="bg1"/>
                </a:solidFill>
              </a:rPr>
              <a:t>mikrokontrolérom</a:t>
            </a:r>
            <a:r>
              <a:rPr lang="en-US" sz="2000" dirty="0">
                <a:solidFill>
                  <a:schemeClr val="bg1"/>
                </a:solidFill>
              </a:rPr>
              <a:t> a Windows </a:t>
            </a:r>
            <a:r>
              <a:rPr lang="en-US" sz="2000" dirty="0" err="1">
                <a:solidFill>
                  <a:schemeClr val="bg1"/>
                </a:solidFill>
              </a:rPr>
              <a:t>aplikáciou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5E81A903-23AB-9738-3CD1-1B3ABAA6B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30599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3D6EC93-F369-413E-AA67-5D4104161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FD1D5E9-5FBA-0027-5606-CAB7CFA9F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641752"/>
            <a:ext cx="4394200" cy="13234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dirty="0" err="1">
                <a:solidFill>
                  <a:schemeClr val="bg1"/>
                </a:solidFill>
              </a:rPr>
              <a:t>Hlavné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vlákno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29DAB75-9B49-9A34-DF06-4A36E4A0F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3146400"/>
            <a:ext cx="4394200" cy="24543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b="0" i="0">
                <a:solidFill>
                  <a:schemeClr val="bg1">
                    <a:alpha val="80000"/>
                  </a:schemeClr>
                </a:solidFill>
                <a:effectLst/>
              </a:rPr>
              <a:t>Hlavné vlákno Python skriptu sleduje JSON správy od STM32 cez USART, zaznamenávajúce údaje o rotácii a stlačení tlačidiel.</a:t>
            </a:r>
          </a:p>
          <a:p>
            <a:r>
              <a:rPr lang="en-US" sz="1700" b="0" i="0">
                <a:solidFill>
                  <a:schemeClr val="bg1">
                    <a:alpha val="80000"/>
                  </a:schemeClr>
                </a:solidFill>
                <a:effectLst/>
              </a:rPr>
              <a:t>Pri stlačení nakonfigurovaného tlačidla STM32 odošle hodnotu určujúcu jeho funkciu.</a:t>
            </a:r>
          </a:p>
          <a:p>
            <a:r>
              <a:rPr lang="en-US" sz="1700" b="0" i="0">
                <a:solidFill>
                  <a:schemeClr val="bg1">
                    <a:alpha val="80000"/>
                  </a:schemeClr>
                </a:solidFill>
                <a:effectLst/>
              </a:rPr>
              <a:t>Vlákno zároveň umožňuje čítanie a zápis konfigurácie citlivosti myši a funkcií tlačidiel.</a:t>
            </a:r>
          </a:p>
        </p:txBody>
      </p:sp>
      <p:pic>
        <p:nvPicPr>
          <p:cNvPr id="5" name="Obrázok 4" descr="Obrázok, na ktorom je text, kruh&#10;&#10;Automaticky generovaný popis">
            <a:extLst>
              <a:ext uri="{FF2B5EF4-FFF2-40B4-BE49-F238E27FC236}">
                <a16:creationId xmlns:a16="http://schemas.microsoft.com/office/drawing/2014/main" id="{B10F6ED9-C6B0-B2E0-B418-36315B2AB0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9" r="3049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4EA04677-6B2C-40F4-975C-ED919655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F1ABE2E-F19F-4BD3-B0FA-8A2D8885B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18">
              <a:extLst>
                <a:ext uri="{FF2B5EF4-FFF2-40B4-BE49-F238E27FC236}">
                  <a16:creationId xmlns:a16="http://schemas.microsoft.com/office/drawing/2014/main" id="{C86D0F14-D449-4833-830D-A382829E2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ABC4A730-90A2-3961-854F-A0E4E317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840392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C3D6EC93-F369-413E-AA67-5D4104161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0BD6A76-77A2-8EBD-AE3F-DFBFF0524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641752"/>
            <a:ext cx="4394200" cy="13234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dirty="0" err="1">
                <a:solidFill>
                  <a:schemeClr val="bg1"/>
                </a:solidFill>
              </a:rPr>
              <a:t>Serverové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vlákno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996F008-276E-AB91-4D04-1430AEC09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3146400"/>
            <a:ext cx="4394200" cy="24543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Serverové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vlákno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Python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skriptu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spracováva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HTTP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komunikáciu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s Windows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aplikáciou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,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vytvára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lokálny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server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na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porte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12345.</a:t>
            </a:r>
          </a:p>
          <a:p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Ponúka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GET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požiadavku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na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ceste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/ma/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api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/all,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ktorá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vráti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JSON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správu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s DPI a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nastaveniami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Akčného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Tlačidla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0 a 1.</a:t>
            </a:r>
          </a:p>
          <a:p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Podporuje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POST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požiadavku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s JSON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telom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na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konfiguráciu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DPI</a:t>
            </a:r>
            <a:r>
              <a:rPr lang="sk-SK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a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akčných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</a:t>
            </a:r>
            <a:r>
              <a:rPr lang="en-US" sz="17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tlačidiel</a:t>
            </a:r>
            <a:r>
              <a:rPr lang="en-US" sz="1700" b="0" i="0" dirty="0">
                <a:solidFill>
                  <a:schemeClr val="bg1">
                    <a:alpha val="80000"/>
                  </a:schemeClr>
                </a:solidFill>
                <a:effectLst/>
              </a:rPr>
              <a:t>.</a:t>
            </a:r>
          </a:p>
          <a:p>
            <a:endParaRPr lang="en-US" sz="1700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5" name="Obrázok 4" descr="Obrázok, na ktorom je text, snímka obrazovky, plagát, grafický dizajn&#10;&#10;Automaticky generovaný popis">
            <a:extLst>
              <a:ext uri="{FF2B5EF4-FFF2-40B4-BE49-F238E27FC236}">
                <a16:creationId xmlns:a16="http://schemas.microsoft.com/office/drawing/2014/main" id="{44E1B495-095F-B8D4-40B1-05E1C4FE25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8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4EA04677-6B2C-40F4-975C-ED919655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F1ABE2E-F19F-4BD3-B0FA-8A2D8885B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86D0F14-D449-4833-830D-A382829E2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EDDF73E7-C1C8-505C-4E3F-FE84CAE57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118934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ok 6" descr="Obrázok, na ktorom je text, elektronika, snímka obrazovky, hardvér počítača&#10;&#10;Automaticky generovaný popis">
            <a:extLst>
              <a:ext uri="{FF2B5EF4-FFF2-40B4-BE49-F238E27FC236}">
                <a16:creationId xmlns:a16="http://schemas.microsoft.com/office/drawing/2014/main" id="{93D8043B-972D-7C80-56B3-ECA2DB1DBA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15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 useBgFill="1">
        <p:nvSpPr>
          <p:cNvPr id="63" name="Freeform: Shape 62">
            <a:extLst>
              <a:ext uri="{FF2B5EF4-FFF2-40B4-BE49-F238E27FC236}">
                <a16:creationId xmlns:a16="http://schemas.microsoft.com/office/drawing/2014/main" id="{1BF4DD63-CE83-4A2A-994E-8598C22E6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715D704-ABE5-84BB-CB0C-8E585EDA1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462" y="2037441"/>
            <a:ext cx="4391024" cy="7078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dirty="0" err="1">
                <a:solidFill>
                  <a:schemeClr val="bg1"/>
                </a:solidFill>
              </a:rPr>
              <a:t>Aplikácia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F7A195A-3D25-7E84-4D80-7CF1A49813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87463" y="2926800"/>
            <a:ext cx="4391024" cy="22910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b="0" i="0">
                <a:solidFill>
                  <a:schemeClr val="bg1">
                    <a:alpha val="80000"/>
                  </a:schemeClr>
                </a:solidFill>
                <a:effectLst/>
              </a:rPr>
              <a:t>PC aplikácia je WPF GUI, ktorá komunikuje s mikrokontrolérom cez UART prostredníctvom IO portu, umožňujúc plynulú komunikáciu bez potreby užívateľskej znalosti o zariadení.</a:t>
            </a:r>
          </a:p>
          <a:p>
            <a:r>
              <a:rPr lang="en-US" sz="1700" b="0" i="0">
                <a:solidFill>
                  <a:schemeClr val="bg1">
                    <a:alpha val="80000"/>
                  </a:schemeClr>
                </a:solidFill>
                <a:effectLst/>
              </a:rPr>
              <a:t>Funkcie zahŕňajú zobrazenie základných informácií o myši, mapovanie tlačidiel a nastavenia citlivosti osí myši.</a:t>
            </a:r>
          </a:p>
          <a:p>
            <a:endParaRPr lang="en-US" sz="1700">
              <a:solidFill>
                <a:schemeClr val="bg1">
                  <a:alpha val="80000"/>
                </a:schemeClr>
              </a:solidFill>
            </a:endParaRPr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127393A7-D6DA-410B-8699-AA56B57B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795537"/>
            <a:ext cx="5260975" cy="1410656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EC44C88-69E3-42EE-86E8-9B45F712B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795537"/>
            <a:ext cx="5260975" cy="1410656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78B484D3-AA8B-E30E-2BFC-023D62CBC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16123956"/>
      </p:ext>
    </p:extLst>
  </p:cSld>
  <p:clrMapOvr>
    <a:masterClrMapping/>
  </p:clrMapOvr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286</Words>
  <Application>Microsoft Office PowerPoint</Application>
  <PresentationFormat>Širokouhlá</PresentationFormat>
  <Paragraphs>32</Paragraphs>
  <Slides>9</Slides>
  <Notes>1</Notes>
  <HiddenSlides>0</HiddenSlides>
  <MMClips>0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Motív Office</vt:lpstr>
      <vt:lpstr>3D CAD Mouse</vt:lpstr>
      <vt:lpstr>O projekte</vt:lpstr>
      <vt:lpstr>Kľúčové komponenty</vt:lpstr>
      <vt:lpstr>TLV493D - 3D Magnetický Senzor</vt:lpstr>
      <vt:lpstr>W25Q32</vt:lpstr>
      <vt:lpstr>Komunikácia s počítačom</vt:lpstr>
      <vt:lpstr>Hlavné vlákno</vt:lpstr>
      <vt:lpstr>Serverové vlákno</vt:lpstr>
      <vt:lpstr>Aplikácia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DIY 3D Myš pre CAD programy</dc:title>
  <dc:creator>Erik Mocik</dc:creator>
  <cp:lastModifiedBy>Erik Mocik</cp:lastModifiedBy>
  <cp:revision>2</cp:revision>
  <dcterms:created xsi:type="dcterms:W3CDTF">2024-01-04T12:48:46Z</dcterms:created>
  <dcterms:modified xsi:type="dcterms:W3CDTF">2024-01-07T12:30:18Z</dcterms:modified>
</cp:coreProperties>
</file>

<file path=docProps/thumbnail.jpeg>
</file>